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Nunito"/>
      <p:regular r:id="rId24"/>
      <p:bold r:id="rId25"/>
      <p:italic r:id="rId26"/>
      <p:boldItalic r:id="rId27"/>
    </p:embeddedFont>
    <p:embeddedFont>
      <p:font typeface="Poppins"/>
      <p:regular r:id="rId28"/>
      <p:bold r:id="rId29"/>
      <p:italic r:id="rId30"/>
      <p:boldItalic r:id="rId31"/>
    </p:embeddedFont>
    <p:embeddedFont>
      <p:font typeface="Bebas Neue"/>
      <p:regular r:id="rId32"/>
    </p:embeddedFont>
    <p:embeddedFont>
      <p:font typeface="Poppins SemiBold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7" roundtripDataSignature="AMtx7minXeAW0qDsFAUOpImQ6I6e48m1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Nunito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Poppins-regular.fntdata"/><Relationship Id="rId27" Type="http://schemas.openxmlformats.org/officeDocument/2006/relationships/font" Target="fonts/Nuni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oppins-boldItalic.fntdata"/><Relationship Id="rId30" Type="http://schemas.openxmlformats.org/officeDocument/2006/relationships/font" Target="fonts/Poppins-italic.fntdata"/><Relationship Id="rId11" Type="http://schemas.openxmlformats.org/officeDocument/2006/relationships/slide" Target="slides/slide7.xml"/><Relationship Id="rId33" Type="http://schemas.openxmlformats.org/officeDocument/2006/relationships/font" Target="fonts/PoppinsSemiBold-regular.fntdata"/><Relationship Id="rId10" Type="http://schemas.openxmlformats.org/officeDocument/2006/relationships/slide" Target="slides/slide6.xml"/><Relationship Id="rId32" Type="http://schemas.openxmlformats.org/officeDocument/2006/relationships/font" Target="fonts/BebasNeue-regular.fntdata"/><Relationship Id="rId13" Type="http://schemas.openxmlformats.org/officeDocument/2006/relationships/slide" Target="slides/slide9.xml"/><Relationship Id="rId35" Type="http://schemas.openxmlformats.org/officeDocument/2006/relationships/font" Target="fonts/PoppinsSemiBold-italic.fntdata"/><Relationship Id="rId12" Type="http://schemas.openxmlformats.org/officeDocument/2006/relationships/slide" Target="slides/slide8.xml"/><Relationship Id="rId34" Type="http://schemas.openxmlformats.org/officeDocument/2006/relationships/font" Target="fonts/PoppinsSemiBold-bold.fntdata"/><Relationship Id="rId15" Type="http://schemas.openxmlformats.org/officeDocument/2006/relationships/slide" Target="slides/slide11.xml"/><Relationship Id="rId37" Type="http://customschemas.google.com/relationships/presentationmetadata" Target="metadata"/><Relationship Id="rId14" Type="http://schemas.openxmlformats.org/officeDocument/2006/relationships/slide" Target="slides/slide10.xml"/><Relationship Id="rId36" Type="http://schemas.openxmlformats.org/officeDocument/2006/relationships/font" Target="fonts/PoppinsSemiBold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f2a8d39ce6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f2a8d39ce6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f2a8d39ce6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gf2a8d39ce6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ebb1c064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ebb1c064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ec16edcd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eec16edcd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ec16edcd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geec16edcd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eeb1e8a6f9_2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geeb1e8a6f9_2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eeb1e8a6f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eeb1e8a6f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eb1e8a6f9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eeb1e8a6f9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eeb1e8a6f9_2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eeb1e8a6f9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c31d81678a36d98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4c31d81678a36d98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f2a8d39ce6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f2a8d39ce6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5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52"/>
          <p:cNvSpPr txBox="1"/>
          <p:nvPr>
            <p:ph type="ctrTitle"/>
          </p:nvPr>
        </p:nvSpPr>
        <p:spPr>
          <a:xfrm>
            <a:off x="1345800" y="1143300"/>
            <a:ext cx="6452400" cy="24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52"/>
          <p:cNvSpPr txBox="1"/>
          <p:nvPr>
            <p:ph idx="1" type="subTitle"/>
          </p:nvPr>
        </p:nvSpPr>
        <p:spPr>
          <a:xfrm>
            <a:off x="2198600" y="3594300"/>
            <a:ext cx="4746600" cy="405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53"/>
          <p:cNvPicPr preferRelativeResize="0"/>
          <p:nvPr/>
        </p:nvPicPr>
        <p:blipFill rotWithShape="1">
          <a:blip r:embed="rId2">
            <a:alphaModFix/>
          </a:blip>
          <a:srcRect b="17" l="0" r="0" t="29"/>
          <a:stretch/>
        </p:blipFill>
        <p:spPr>
          <a:xfrm>
            <a:off x="-23300" y="-9475"/>
            <a:ext cx="9190601" cy="51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53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66" name="Google Shape;66;p53"/>
          <p:cNvSpPr txBox="1"/>
          <p:nvPr>
            <p:ph idx="1" type="body"/>
          </p:nvPr>
        </p:nvSpPr>
        <p:spPr>
          <a:xfrm>
            <a:off x="720000" y="1065500"/>
            <a:ext cx="7704000" cy="353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55"/>
          <p:cNvPicPr preferRelativeResize="0"/>
          <p:nvPr/>
        </p:nvPicPr>
        <p:blipFill rotWithShape="1">
          <a:blip r:embed="rId2">
            <a:alphaModFix/>
          </a:blip>
          <a:srcRect b="17" l="0" r="0" t="29"/>
          <a:stretch/>
        </p:blipFill>
        <p:spPr>
          <a:xfrm>
            <a:off x="-27200" y="-11650"/>
            <a:ext cx="9198401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5"/>
          <p:cNvSpPr txBox="1"/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55"/>
          <p:cNvSpPr txBox="1"/>
          <p:nvPr>
            <p:ph idx="2" type="title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1" sz="45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71" name="Google Shape;71;p55"/>
          <p:cNvSpPr txBox="1"/>
          <p:nvPr>
            <p:ph idx="1" type="subTitle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56"/>
          <p:cNvPicPr preferRelativeResize="0"/>
          <p:nvPr/>
        </p:nvPicPr>
        <p:blipFill rotWithShape="1">
          <a:blip r:embed="rId2">
            <a:alphaModFix/>
          </a:blip>
          <a:srcRect b="0" l="58" r="58" t="0"/>
          <a:stretch/>
        </p:blipFill>
        <p:spPr>
          <a:xfrm>
            <a:off x="-35900" y="-13010"/>
            <a:ext cx="9198401" cy="516952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56"/>
          <p:cNvSpPr txBox="1"/>
          <p:nvPr>
            <p:ph idx="1" type="body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5" name="Google Shape;75;p56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2_1_1_2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61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-29125" y="-16350"/>
            <a:ext cx="9221250" cy="5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61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2_1"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62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-20750" y="-11650"/>
            <a:ext cx="9204499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62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1125" y="-17475"/>
            <a:ext cx="9225251" cy="517844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63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66"/>
          <p:cNvPicPr preferRelativeResize="0"/>
          <p:nvPr/>
        </p:nvPicPr>
        <p:blipFill rotWithShape="1">
          <a:blip r:embed="rId2">
            <a:alphaModFix/>
          </a:blip>
          <a:srcRect b="97" l="0" r="0" t="89"/>
          <a:stretch/>
        </p:blipFill>
        <p:spPr>
          <a:xfrm flipH="1" rot="10800000">
            <a:off x="-23300" y="-13074"/>
            <a:ext cx="9209575" cy="516964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66"/>
          <p:cNvSpPr txBox="1"/>
          <p:nvPr>
            <p:ph idx="1" type="subTitle"/>
          </p:nvPr>
        </p:nvSpPr>
        <p:spPr>
          <a:xfrm>
            <a:off x="1715775" y="1898662"/>
            <a:ext cx="19542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" name="Google Shape;88;p66"/>
          <p:cNvSpPr txBox="1"/>
          <p:nvPr>
            <p:ph idx="2" type="subTitle"/>
          </p:nvPr>
        </p:nvSpPr>
        <p:spPr>
          <a:xfrm>
            <a:off x="4804975" y="1898662"/>
            <a:ext cx="19542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" name="Google Shape;89;p66"/>
          <p:cNvSpPr txBox="1"/>
          <p:nvPr>
            <p:ph idx="3" type="subTitle"/>
          </p:nvPr>
        </p:nvSpPr>
        <p:spPr>
          <a:xfrm>
            <a:off x="1715825" y="2565850"/>
            <a:ext cx="2623200" cy="13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66"/>
          <p:cNvSpPr txBox="1"/>
          <p:nvPr>
            <p:ph idx="4" type="subTitle"/>
          </p:nvPr>
        </p:nvSpPr>
        <p:spPr>
          <a:xfrm>
            <a:off x="4805025" y="2565850"/>
            <a:ext cx="2623200" cy="13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7"/>
          <p:cNvSpPr txBox="1"/>
          <p:nvPr>
            <p:ph type="title"/>
          </p:nvPr>
        </p:nvSpPr>
        <p:spPr>
          <a:xfrm>
            <a:off x="2688075" y="1638900"/>
            <a:ext cx="3838200" cy="18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_1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9125" y="-14075"/>
            <a:ext cx="9202249" cy="517164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68"/>
          <p:cNvSpPr txBox="1"/>
          <p:nvPr>
            <p:ph type="title"/>
          </p:nvPr>
        </p:nvSpPr>
        <p:spPr>
          <a:xfrm>
            <a:off x="1859803" y="138445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6" name="Google Shape;96;p68"/>
          <p:cNvSpPr txBox="1"/>
          <p:nvPr>
            <p:ph idx="1" type="subTitle"/>
          </p:nvPr>
        </p:nvSpPr>
        <p:spPr>
          <a:xfrm>
            <a:off x="1859800" y="1843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68"/>
          <p:cNvSpPr txBox="1"/>
          <p:nvPr>
            <p:ph idx="2" type="title"/>
          </p:nvPr>
        </p:nvSpPr>
        <p:spPr>
          <a:xfrm>
            <a:off x="3781050" y="252745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8" name="Google Shape;98;p68"/>
          <p:cNvSpPr txBox="1"/>
          <p:nvPr>
            <p:ph idx="3" type="subTitle"/>
          </p:nvPr>
        </p:nvSpPr>
        <p:spPr>
          <a:xfrm>
            <a:off x="3781050" y="2986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68"/>
          <p:cNvSpPr txBox="1"/>
          <p:nvPr>
            <p:ph idx="4" type="title"/>
          </p:nvPr>
        </p:nvSpPr>
        <p:spPr>
          <a:xfrm>
            <a:off x="5702300" y="367045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" name="Google Shape;100;p68"/>
          <p:cNvSpPr txBox="1"/>
          <p:nvPr>
            <p:ph idx="5" type="subTitle"/>
          </p:nvPr>
        </p:nvSpPr>
        <p:spPr>
          <a:xfrm>
            <a:off x="5702300" y="4129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68"/>
          <p:cNvSpPr txBox="1"/>
          <p:nvPr>
            <p:ph idx="6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_1_1_1">
    <p:bg>
      <p:bgPr>
        <a:noFill/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29125" y="-11825"/>
            <a:ext cx="9184849" cy="51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69"/>
          <p:cNvSpPr txBox="1"/>
          <p:nvPr>
            <p:ph idx="1" type="subTitle"/>
          </p:nvPr>
        </p:nvSpPr>
        <p:spPr>
          <a:xfrm>
            <a:off x="4165300" y="2749163"/>
            <a:ext cx="4251000" cy="1220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5" name="Google Shape;105;p69"/>
          <p:cNvSpPr txBox="1"/>
          <p:nvPr>
            <p:ph type="title"/>
          </p:nvPr>
        </p:nvSpPr>
        <p:spPr>
          <a:xfrm>
            <a:off x="4165300" y="1276225"/>
            <a:ext cx="4251000" cy="14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9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57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57"/>
          <p:cNvSpPr txBox="1"/>
          <p:nvPr>
            <p:ph type="title"/>
          </p:nvPr>
        </p:nvSpPr>
        <p:spPr>
          <a:xfrm>
            <a:off x="1684275" y="1036950"/>
            <a:ext cx="44301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57"/>
          <p:cNvSpPr txBox="1"/>
          <p:nvPr>
            <p:ph idx="1" type="subTitle"/>
          </p:nvPr>
        </p:nvSpPr>
        <p:spPr>
          <a:xfrm>
            <a:off x="1684275" y="2018250"/>
            <a:ext cx="4430100" cy="2088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7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29125" y="-14075"/>
            <a:ext cx="9202249" cy="517164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70"/>
          <p:cNvSpPr txBox="1"/>
          <p:nvPr>
            <p:ph type="title"/>
          </p:nvPr>
        </p:nvSpPr>
        <p:spPr>
          <a:xfrm>
            <a:off x="719988" y="1605213"/>
            <a:ext cx="2350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" name="Google Shape;109;p70"/>
          <p:cNvSpPr txBox="1"/>
          <p:nvPr>
            <p:ph idx="1" type="subTitle"/>
          </p:nvPr>
        </p:nvSpPr>
        <p:spPr>
          <a:xfrm>
            <a:off x="719988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70"/>
          <p:cNvSpPr txBox="1"/>
          <p:nvPr>
            <p:ph idx="2" type="title"/>
          </p:nvPr>
        </p:nvSpPr>
        <p:spPr>
          <a:xfrm>
            <a:off x="3396750" y="3007563"/>
            <a:ext cx="2350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" name="Google Shape;111;p70"/>
          <p:cNvSpPr txBox="1"/>
          <p:nvPr>
            <p:ph idx="3" type="subTitle"/>
          </p:nvPr>
        </p:nvSpPr>
        <p:spPr>
          <a:xfrm>
            <a:off x="3396750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70"/>
          <p:cNvSpPr txBox="1"/>
          <p:nvPr>
            <p:ph idx="4" type="title"/>
          </p:nvPr>
        </p:nvSpPr>
        <p:spPr>
          <a:xfrm>
            <a:off x="719988" y="3007563"/>
            <a:ext cx="2350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3" name="Google Shape;113;p70"/>
          <p:cNvSpPr txBox="1"/>
          <p:nvPr>
            <p:ph idx="5" type="subTitle"/>
          </p:nvPr>
        </p:nvSpPr>
        <p:spPr>
          <a:xfrm>
            <a:off x="719988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70"/>
          <p:cNvSpPr txBox="1"/>
          <p:nvPr>
            <p:ph idx="6" type="title"/>
          </p:nvPr>
        </p:nvSpPr>
        <p:spPr>
          <a:xfrm>
            <a:off x="3396750" y="1605213"/>
            <a:ext cx="2350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5" name="Google Shape;115;p70"/>
          <p:cNvSpPr txBox="1"/>
          <p:nvPr>
            <p:ph idx="7" type="subTitle"/>
          </p:nvPr>
        </p:nvSpPr>
        <p:spPr>
          <a:xfrm>
            <a:off x="3396750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70"/>
          <p:cNvSpPr txBox="1"/>
          <p:nvPr>
            <p:ph idx="8" type="title"/>
          </p:nvPr>
        </p:nvSpPr>
        <p:spPr>
          <a:xfrm>
            <a:off x="6073488" y="1605213"/>
            <a:ext cx="2350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7" name="Google Shape;117;p70"/>
          <p:cNvSpPr txBox="1"/>
          <p:nvPr>
            <p:ph idx="9" type="subTitle"/>
          </p:nvPr>
        </p:nvSpPr>
        <p:spPr>
          <a:xfrm>
            <a:off x="6073488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70"/>
          <p:cNvSpPr txBox="1"/>
          <p:nvPr>
            <p:ph idx="13" type="title"/>
          </p:nvPr>
        </p:nvSpPr>
        <p:spPr>
          <a:xfrm>
            <a:off x="6073488" y="3007563"/>
            <a:ext cx="2350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9" name="Google Shape;119;p70"/>
          <p:cNvSpPr txBox="1"/>
          <p:nvPr>
            <p:ph idx="14" type="subTitle"/>
          </p:nvPr>
        </p:nvSpPr>
        <p:spPr>
          <a:xfrm>
            <a:off x="6073488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70"/>
          <p:cNvSpPr txBox="1"/>
          <p:nvPr>
            <p:ph idx="15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2_1_1"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71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-29125" y="-16350"/>
            <a:ext cx="9221250" cy="5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71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72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-17475" y="-9800"/>
            <a:ext cx="9197925" cy="51631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72"/>
          <p:cNvSpPr txBox="1"/>
          <p:nvPr>
            <p:ph idx="1" type="subTitle"/>
          </p:nvPr>
        </p:nvSpPr>
        <p:spPr>
          <a:xfrm>
            <a:off x="810000" y="3337200"/>
            <a:ext cx="3062100" cy="10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7" name="Google Shape;127;p72"/>
          <p:cNvSpPr txBox="1"/>
          <p:nvPr>
            <p:ph type="title"/>
          </p:nvPr>
        </p:nvSpPr>
        <p:spPr>
          <a:xfrm>
            <a:off x="810000" y="540000"/>
            <a:ext cx="3763500" cy="279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9125" y="-11825"/>
            <a:ext cx="9184849" cy="51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73"/>
          <p:cNvSpPr txBox="1"/>
          <p:nvPr>
            <p:ph hasCustomPrompt="1" type="title"/>
          </p:nvPr>
        </p:nvSpPr>
        <p:spPr>
          <a:xfrm>
            <a:off x="720000" y="1387100"/>
            <a:ext cx="5857500" cy="146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1" name="Google Shape;131;p73"/>
          <p:cNvSpPr txBox="1"/>
          <p:nvPr>
            <p:ph idx="1" type="subTitle"/>
          </p:nvPr>
        </p:nvSpPr>
        <p:spPr>
          <a:xfrm>
            <a:off x="720000" y="2853425"/>
            <a:ext cx="5857500" cy="573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800" y="-11650"/>
            <a:ext cx="9193601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74"/>
          <p:cNvSpPr txBox="1"/>
          <p:nvPr>
            <p:ph type="title"/>
          </p:nvPr>
        </p:nvSpPr>
        <p:spPr>
          <a:xfrm>
            <a:off x="1989600" y="1227313"/>
            <a:ext cx="51648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35" name="Google Shape;135;p74"/>
          <p:cNvSpPr txBox="1"/>
          <p:nvPr>
            <p:ph idx="1" type="subTitle"/>
          </p:nvPr>
        </p:nvSpPr>
        <p:spPr>
          <a:xfrm>
            <a:off x="1989600" y="2055635"/>
            <a:ext cx="51648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74"/>
          <p:cNvSpPr txBox="1"/>
          <p:nvPr>
            <p:ph idx="2" type="title"/>
          </p:nvPr>
        </p:nvSpPr>
        <p:spPr>
          <a:xfrm>
            <a:off x="1989600" y="2642658"/>
            <a:ext cx="51648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37" name="Google Shape;137;p74"/>
          <p:cNvSpPr txBox="1"/>
          <p:nvPr>
            <p:ph idx="3" type="subTitle"/>
          </p:nvPr>
        </p:nvSpPr>
        <p:spPr>
          <a:xfrm>
            <a:off x="1989600" y="3470981"/>
            <a:ext cx="51648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2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75"/>
          <p:cNvPicPr preferRelativeResize="0"/>
          <p:nvPr/>
        </p:nvPicPr>
        <p:blipFill rotWithShape="1">
          <a:blip r:embed="rId2">
            <a:alphaModFix/>
          </a:blip>
          <a:srcRect b="97" l="0" r="0" t="89"/>
          <a:stretch/>
        </p:blipFill>
        <p:spPr>
          <a:xfrm>
            <a:off x="-20750" y="-11650"/>
            <a:ext cx="9204475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75"/>
          <p:cNvSpPr txBox="1"/>
          <p:nvPr>
            <p:ph idx="1" type="subTitle"/>
          </p:nvPr>
        </p:nvSpPr>
        <p:spPr>
          <a:xfrm>
            <a:off x="4943625" y="2275350"/>
            <a:ext cx="24762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41" name="Google Shape;141;p75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23301" y="-9475"/>
            <a:ext cx="9190601" cy="5162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76"/>
          <p:cNvSpPr txBox="1"/>
          <p:nvPr>
            <p:ph type="ctrTitle"/>
          </p:nvPr>
        </p:nvSpPr>
        <p:spPr>
          <a:xfrm>
            <a:off x="2608425" y="692400"/>
            <a:ext cx="39270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5" name="Google Shape;145;p76"/>
          <p:cNvSpPr txBox="1"/>
          <p:nvPr>
            <p:ph idx="1" type="subTitle"/>
          </p:nvPr>
        </p:nvSpPr>
        <p:spPr>
          <a:xfrm>
            <a:off x="1712225" y="1435725"/>
            <a:ext cx="57195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6" name="Google Shape;146;p76"/>
          <p:cNvSpPr txBox="1"/>
          <p:nvPr>
            <p:ph idx="2" type="subTitle"/>
          </p:nvPr>
        </p:nvSpPr>
        <p:spPr>
          <a:xfrm>
            <a:off x="3050125" y="2053125"/>
            <a:ext cx="3043800" cy="7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76"/>
          <p:cNvSpPr txBox="1"/>
          <p:nvPr/>
        </p:nvSpPr>
        <p:spPr>
          <a:xfrm>
            <a:off x="1949825" y="3801825"/>
            <a:ext cx="5251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i="0" lang="en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b="0" i="0" lang="en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including icons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i="0" lang="en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b="0" i="0" lang="en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and infographics &amp; images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31125" y="-17474"/>
            <a:ext cx="9225225" cy="517844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77"/>
          <p:cNvSpPr txBox="1"/>
          <p:nvPr>
            <p:ph idx="1" type="subTitle"/>
          </p:nvPr>
        </p:nvSpPr>
        <p:spPr>
          <a:xfrm>
            <a:off x="720000" y="2297700"/>
            <a:ext cx="4027800" cy="14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51" name="Google Shape;151;p77"/>
          <p:cNvSpPr txBox="1"/>
          <p:nvPr>
            <p:ph type="title"/>
          </p:nvPr>
        </p:nvSpPr>
        <p:spPr>
          <a:xfrm>
            <a:off x="720000" y="1770000"/>
            <a:ext cx="1989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" name="Google Shape;152;p77"/>
          <p:cNvSpPr txBox="1"/>
          <p:nvPr>
            <p:ph idx="2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8"/>
          <p:cNvSpPr txBox="1"/>
          <p:nvPr>
            <p:ph idx="1" type="subTitle"/>
          </p:nvPr>
        </p:nvSpPr>
        <p:spPr>
          <a:xfrm>
            <a:off x="720000" y="2297700"/>
            <a:ext cx="4027800" cy="14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55" name="Google Shape;155;p78"/>
          <p:cNvSpPr txBox="1"/>
          <p:nvPr>
            <p:ph type="title"/>
          </p:nvPr>
        </p:nvSpPr>
        <p:spPr>
          <a:xfrm>
            <a:off x="720000" y="1770000"/>
            <a:ext cx="18132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" name="Google Shape;156;p78"/>
          <p:cNvSpPr txBox="1"/>
          <p:nvPr>
            <p:ph idx="2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lt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-35151" y="-17475"/>
            <a:ext cx="9214301" cy="51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54"/>
          <p:cNvSpPr txBox="1"/>
          <p:nvPr>
            <p:ph type="title"/>
          </p:nvPr>
        </p:nvSpPr>
        <p:spPr>
          <a:xfrm>
            <a:off x="3348500" y="1742775"/>
            <a:ext cx="1922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" name="Google Shape;19;p54"/>
          <p:cNvSpPr txBox="1"/>
          <p:nvPr>
            <p:ph idx="2" type="title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" name="Google Shape;20;p54"/>
          <p:cNvSpPr txBox="1"/>
          <p:nvPr>
            <p:ph idx="1" type="subTitle"/>
          </p:nvPr>
        </p:nvSpPr>
        <p:spPr>
          <a:xfrm>
            <a:off x="334850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4"/>
          <p:cNvSpPr txBox="1"/>
          <p:nvPr>
            <p:ph idx="3" type="title"/>
          </p:nvPr>
        </p:nvSpPr>
        <p:spPr>
          <a:xfrm>
            <a:off x="6235850" y="1742775"/>
            <a:ext cx="1922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" name="Google Shape;22;p54"/>
          <p:cNvSpPr txBox="1"/>
          <p:nvPr>
            <p:ph idx="4" type="subTitle"/>
          </p:nvPr>
        </p:nvSpPr>
        <p:spPr>
          <a:xfrm>
            <a:off x="623585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4"/>
          <p:cNvSpPr txBox="1"/>
          <p:nvPr>
            <p:ph idx="5" type="title"/>
          </p:nvPr>
        </p:nvSpPr>
        <p:spPr>
          <a:xfrm>
            <a:off x="3348500" y="3608375"/>
            <a:ext cx="1922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54"/>
          <p:cNvSpPr txBox="1"/>
          <p:nvPr>
            <p:ph idx="6" type="subTitle"/>
          </p:nvPr>
        </p:nvSpPr>
        <p:spPr>
          <a:xfrm>
            <a:off x="3348500" y="4118700"/>
            <a:ext cx="1889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4"/>
          <p:cNvSpPr txBox="1"/>
          <p:nvPr>
            <p:ph idx="7" type="title"/>
          </p:nvPr>
        </p:nvSpPr>
        <p:spPr>
          <a:xfrm>
            <a:off x="6235850" y="3608375"/>
            <a:ext cx="1922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" name="Google Shape;26;p54"/>
          <p:cNvSpPr txBox="1"/>
          <p:nvPr>
            <p:ph idx="8" type="subTitle"/>
          </p:nvPr>
        </p:nvSpPr>
        <p:spPr>
          <a:xfrm>
            <a:off x="6235850" y="41187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4"/>
          <p:cNvSpPr txBox="1"/>
          <p:nvPr>
            <p:ph idx="9" type="title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" name="Google Shape;28;p54"/>
          <p:cNvSpPr txBox="1"/>
          <p:nvPr>
            <p:ph idx="13" type="title"/>
          </p:nvPr>
        </p:nvSpPr>
        <p:spPr>
          <a:xfrm>
            <a:off x="3466250" y="1119000"/>
            <a:ext cx="572700" cy="572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" name="Google Shape;29;p54"/>
          <p:cNvSpPr txBox="1"/>
          <p:nvPr>
            <p:ph idx="14" type="title"/>
          </p:nvPr>
        </p:nvSpPr>
        <p:spPr>
          <a:xfrm>
            <a:off x="6312050" y="1119000"/>
            <a:ext cx="572700" cy="572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" name="Google Shape;30;p54"/>
          <p:cNvSpPr txBox="1"/>
          <p:nvPr>
            <p:ph idx="15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82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-34950" y="-19624"/>
            <a:ext cx="9232875" cy="518274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82"/>
          <p:cNvSpPr/>
          <p:nvPr/>
        </p:nvSpPr>
        <p:spPr>
          <a:xfrm>
            <a:off x="360000" y="360000"/>
            <a:ext cx="8424000" cy="442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1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9551" y="-23300"/>
            <a:ext cx="9225701" cy="518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9125" y="-11825"/>
            <a:ext cx="9184849" cy="51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5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6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4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-31125" y="-17475"/>
            <a:ext cx="9225225" cy="51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4"/>
          <p:cNvSpPr txBox="1"/>
          <p:nvPr>
            <p:ph type="title"/>
          </p:nvPr>
        </p:nvSpPr>
        <p:spPr>
          <a:xfrm>
            <a:off x="1445100" y="1339550"/>
            <a:ext cx="2900400" cy="3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" name="Google Shape;37;p64"/>
          <p:cNvSpPr txBox="1"/>
          <p:nvPr>
            <p:ph idx="1" type="subTitle"/>
          </p:nvPr>
        </p:nvSpPr>
        <p:spPr>
          <a:xfrm>
            <a:off x="1445100" y="170732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4"/>
          <p:cNvSpPr txBox="1"/>
          <p:nvPr>
            <p:ph idx="2" type="title"/>
          </p:nvPr>
        </p:nvSpPr>
        <p:spPr>
          <a:xfrm>
            <a:off x="5523600" y="1339550"/>
            <a:ext cx="2900400" cy="3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" name="Google Shape;39;p64"/>
          <p:cNvSpPr txBox="1"/>
          <p:nvPr>
            <p:ph idx="3" type="subTitle"/>
          </p:nvPr>
        </p:nvSpPr>
        <p:spPr>
          <a:xfrm>
            <a:off x="5523600" y="170732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4"/>
          <p:cNvSpPr txBox="1"/>
          <p:nvPr>
            <p:ph idx="4" type="title"/>
          </p:nvPr>
        </p:nvSpPr>
        <p:spPr>
          <a:xfrm>
            <a:off x="1445100" y="2852075"/>
            <a:ext cx="2900400" cy="3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" name="Google Shape;41;p64"/>
          <p:cNvSpPr txBox="1"/>
          <p:nvPr>
            <p:ph idx="5" type="subTitle"/>
          </p:nvPr>
        </p:nvSpPr>
        <p:spPr>
          <a:xfrm>
            <a:off x="1445100" y="321027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4"/>
          <p:cNvSpPr txBox="1"/>
          <p:nvPr>
            <p:ph idx="6" type="title"/>
          </p:nvPr>
        </p:nvSpPr>
        <p:spPr>
          <a:xfrm>
            <a:off x="5523600" y="2852075"/>
            <a:ext cx="2900400" cy="3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" name="Google Shape;43;p64"/>
          <p:cNvSpPr txBox="1"/>
          <p:nvPr>
            <p:ph idx="7" type="subTitle"/>
          </p:nvPr>
        </p:nvSpPr>
        <p:spPr>
          <a:xfrm>
            <a:off x="5523600" y="321027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4"/>
          <p:cNvSpPr txBox="1"/>
          <p:nvPr>
            <p:ph idx="8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58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-31175" y="-17475"/>
            <a:ext cx="9225424" cy="5178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58"/>
          <p:cNvSpPr txBox="1"/>
          <p:nvPr>
            <p:ph type="title"/>
          </p:nvPr>
        </p:nvSpPr>
        <p:spPr>
          <a:xfrm>
            <a:off x="872388" y="2505713"/>
            <a:ext cx="2206500" cy="8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8" name="Google Shape;48;p58"/>
          <p:cNvSpPr txBox="1"/>
          <p:nvPr>
            <p:ph idx="1" type="subTitle"/>
          </p:nvPr>
        </p:nvSpPr>
        <p:spPr>
          <a:xfrm>
            <a:off x="872388" y="3394925"/>
            <a:ext cx="2206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8"/>
          <p:cNvSpPr txBox="1"/>
          <p:nvPr>
            <p:ph idx="2" type="title"/>
          </p:nvPr>
        </p:nvSpPr>
        <p:spPr>
          <a:xfrm>
            <a:off x="3468750" y="2505713"/>
            <a:ext cx="2206500" cy="8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" name="Google Shape;50;p58"/>
          <p:cNvSpPr txBox="1"/>
          <p:nvPr>
            <p:ph idx="3" type="subTitle"/>
          </p:nvPr>
        </p:nvSpPr>
        <p:spPr>
          <a:xfrm>
            <a:off x="3468750" y="3394925"/>
            <a:ext cx="2206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8"/>
          <p:cNvSpPr txBox="1"/>
          <p:nvPr>
            <p:ph idx="4" type="title"/>
          </p:nvPr>
        </p:nvSpPr>
        <p:spPr>
          <a:xfrm>
            <a:off x="6065088" y="2505713"/>
            <a:ext cx="2206500" cy="8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2" name="Google Shape;52;p58"/>
          <p:cNvSpPr txBox="1"/>
          <p:nvPr>
            <p:ph idx="5" type="subTitle"/>
          </p:nvPr>
        </p:nvSpPr>
        <p:spPr>
          <a:xfrm>
            <a:off x="6065088" y="3394925"/>
            <a:ext cx="2206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58"/>
          <p:cNvSpPr txBox="1"/>
          <p:nvPr>
            <p:ph idx="6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60"/>
          <p:cNvPicPr preferRelativeResize="0"/>
          <p:nvPr/>
        </p:nvPicPr>
        <p:blipFill rotWithShape="1">
          <a:blip r:embed="rId2">
            <a:alphaModFix/>
          </a:blip>
          <a:srcRect b="58" l="0" r="0" t="58"/>
          <a:stretch/>
        </p:blipFill>
        <p:spPr>
          <a:xfrm>
            <a:off x="-35425" y="-19885"/>
            <a:ext cx="9198401" cy="516338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60"/>
          <p:cNvSpPr txBox="1"/>
          <p:nvPr>
            <p:ph type="title"/>
          </p:nvPr>
        </p:nvSpPr>
        <p:spPr>
          <a:xfrm>
            <a:off x="928425" y="2880150"/>
            <a:ext cx="4394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7" name="Google Shape;57;p60"/>
          <p:cNvSpPr txBox="1"/>
          <p:nvPr>
            <p:ph idx="1" type="subTitle"/>
          </p:nvPr>
        </p:nvSpPr>
        <p:spPr>
          <a:xfrm>
            <a:off x="928425" y="1663050"/>
            <a:ext cx="4394400" cy="12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40776" y="-18375"/>
            <a:ext cx="9208151" cy="51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3300" y="-13075"/>
            <a:ext cx="9209599" cy="516965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59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b="0" i="0" sz="3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b="0" i="0" sz="3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b="0" i="0" sz="3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b="0" i="0" sz="3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b="0" i="0" sz="3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b="0" i="0" sz="3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b="0" i="0" sz="3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b="0" i="0" sz="3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b="0" i="0" sz="3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" name="Google Shape;7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en.wikipedia.org/wiki/Handwriting_recognition" TargetMode="External"/><Relationship Id="rId4" Type="http://schemas.openxmlformats.org/officeDocument/2006/relationships/hyperlink" Target="https://www.youtube.com/watch?v=4xnqKdWMa_8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"/>
          <p:cNvSpPr txBox="1"/>
          <p:nvPr>
            <p:ph type="ctrTitle"/>
          </p:nvPr>
        </p:nvSpPr>
        <p:spPr>
          <a:xfrm>
            <a:off x="1345800" y="1154700"/>
            <a:ext cx="6452400" cy="24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         MINI PROJECT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000"/>
              <a:t>                C1 PRESENTATION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65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                    </a:t>
            </a:r>
            <a:r>
              <a:rPr lang="en" sz="16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b="1" lang="en" sz="1850">
                <a:solidFill>
                  <a:srgbClr val="98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Instructor : Dr. Pavan Chakraborty</a:t>
            </a:r>
            <a:endParaRPr b="1" sz="3200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69" name="Google Shape;169;p1"/>
          <p:cNvSpPr txBox="1"/>
          <p:nvPr>
            <p:ph idx="1" type="subTitle"/>
          </p:nvPr>
        </p:nvSpPr>
        <p:spPr>
          <a:xfrm>
            <a:off x="2198600" y="3594300"/>
            <a:ext cx="5412000" cy="570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Handwritten and Machine Printed Text Detection</a:t>
            </a:r>
            <a:endParaRPr b="1" sz="1600"/>
          </a:p>
        </p:txBody>
      </p:sp>
      <p:sp>
        <p:nvSpPr>
          <p:cNvPr id="170" name="Google Shape;170;p1"/>
          <p:cNvSpPr txBox="1"/>
          <p:nvPr/>
        </p:nvSpPr>
        <p:spPr>
          <a:xfrm>
            <a:off x="7037550" y="217200"/>
            <a:ext cx="159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f2a8d39ce6_2_25"/>
          <p:cNvSpPr txBox="1"/>
          <p:nvPr>
            <p:ph type="title"/>
          </p:nvPr>
        </p:nvSpPr>
        <p:spPr>
          <a:xfrm>
            <a:off x="1380400" y="1059475"/>
            <a:ext cx="59916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300"/>
              <a:t>Block Descriptor Extraction</a:t>
            </a:r>
            <a:endParaRPr sz="3300"/>
          </a:p>
        </p:txBody>
      </p:sp>
      <p:sp>
        <p:nvSpPr>
          <p:cNvPr id="225" name="Google Shape;225;gf2a8d39ce6_2_25"/>
          <p:cNvSpPr txBox="1"/>
          <p:nvPr>
            <p:ph idx="1" type="subTitle"/>
          </p:nvPr>
        </p:nvSpPr>
        <p:spPr>
          <a:xfrm>
            <a:off x="1664175" y="1566500"/>
            <a:ext cx="4470300" cy="24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In this stage, the descriptor is calculated based on the BoVW model . Then, a weight is applied based on the statistics of the datasets.</a:t>
            </a:r>
            <a:endParaRPr sz="1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2a8d39ce6_2_18"/>
          <p:cNvSpPr txBox="1"/>
          <p:nvPr>
            <p:ph type="title"/>
          </p:nvPr>
        </p:nvSpPr>
        <p:spPr>
          <a:xfrm>
            <a:off x="1684275" y="1036950"/>
            <a:ext cx="44301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Classification</a:t>
            </a:r>
            <a:endParaRPr/>
          </a:p>
        </p:txBody>
      </p:sp>
      <p:sp>
        <p:nvSpPr>
          <p:cNvPr id="231" name="Google Shape;231;gf2a8d39ce6_2_18"/>
          <p:cNvSpPr txBox="1"/>
          <p:nvPr>
            <p:ph idx="1" type="subTitle"/>
          </p:nvPr>
        </p:nvSpPr>
        <p:spPr>
          <a:xfrm>
            <a:off x="1664175" y="1566500"/>
            <a:ext cx="4470300" cy="24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Basically this is the final stage in which system will classify the block whether it containing  handwritten or machine printed text or neither of the both that means simply a noise.</a:t>
            </a:r>
            <a:endParaRPr sz="1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ebb1c064c3_0_0"/>
          <p:cNvSpPr txBox="1"/>
          <p:nvPr>
            <p:ph idx="1" type="body"/>
          </p:nvPr>
        </p:nvSpPr>
        <p:spPr>
          <a:xfrm>
            <a:off x="1150025" y="1683975"/>
            <a:ext cx="5395500" cy="28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1940" lvl="0" marL="18034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b="1" lang="en" sz="1600">
                <a:solidFill>
                  <a:srgbClr val="000000"/>
                </a:solidFill>
              </a:rPr>
              <a:t>Work done so far</a:t>
            </a:r>
            <a:endParaRPr b="1"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Selected a specific approach to solve the given problem of Handwritten and Machine Printed Text Detection.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Selected a dataset for the given problem. 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Understood the proposed model. 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1940" lvl="0" marL="18034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b="1" lang="en" sz="1600">
                <a:solidFill>
                  <a:srgbClr val="000000"/>
                </a:solidFill>
              </a:rPr>
              <a:t>Future work  </a:t>
            </a:r>
            <a:endParaRPr b="1"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Implementing the proposed solution.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Train on the dataset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Test the models with different datasets.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Host on live server (like Heroku, AWS, azuse, Google cloud etc…)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37" name="Google Shape;237;gebb1c064c3_0_0"/>
          <p:cNvSpPr txBox="1"/>
          <p:nvPr/>
        </p:nvSpPr>
        <p:spPr>
          <a:xfrm>
            <a:off x="2125700" y="294400"/>
            <a:ext cx="45528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lang="en" sz="3100">
                <a:latin typeface="Poppins"/>
                <a:ea typeface="Poppins"/>
                <a:cs typeface="Poppins"/>
                <a:sym typeface="Poppins"/>
              </a:rPr>
              <a:t>TIMELINE</a:t>
            </a:r>
            <a:endParaRPr b="1" i="0" sz="31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ec16edcd5_1_0"/>
          <p:cNvSpPr txBox="1"/>
          <p:nvPr>
            <p:ph type="title"/>
          </p:nvPr>
        </p:nvSpPr>
        <p:spPr>
          <a:xfrm>
            <a:off x="787850" y="1822400"/>
            <a:ext cx="6861600" cy="24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 this project, We did using a method based on the Bag of Visual Words paradigm for the separation of the machine printed and handwritten text.</a:t>
            </a:r>
            <a:endParaRPr sz="19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text identification system project, able to discriminate between machine-printed and </a:t>
            </a:r>
            <a:r>
              <a:rPr lang="en" sz="19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handwritten</a:t>
            </a:r>
            <a:r>
              <a:rPr lang="en" sz="19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text-lines. The proposed solution can handle document pages, identifying text areas and splitting each area into text-lines.</a:t>
            </a:r>
            <a:endParaRPr sz="19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geec16edcd5_1_0"/>
          <p:cNvSpPr txBox="1"/>
          <p:nvPr>
            <p:ph idx="1" type="subTitle"/>
          </p:nvPr>
        </p:nvSpPr>
        <p:spPr>
          <a:xfrm>
            <a:off x="928425" y="560075"/>
            <a:ext cx="4394400" cy="74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b="1" lang="en" sz="3500"/>
              <a:t>Conclusion</a:t>
            </a:r>
            <a:endParaRPr b="1" sz="3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eec16edcd5_1_5"/>
          <p:cNvSpPr txBox="1"/>
          <p:nvPr>
            <p:ph type="title"/>
          </p:nvPr>
        </p:nvSpPr>
        <p:spPr>
          <a:xfrm>
            <a:off x="928425" y="2263425"/>
            <a:ext cx="6754800" cy="12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9144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1155CC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https://en.wikipedia.org/wiki/Handwriting_recognition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5275" lvl="0" marL="9144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3366BB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Notes on the History of Pen-based Computing (YouTube)</a:t>
            </a:r>
            <a:endParaRPr sz="1050">
              <a:solidFill>
                <a:srgbClr val="3366B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9144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D. C. Ciresan, U. Meier, J. Schmidhuber. Multi-column Deep Neural Networks for Image Classification. IEEE Conf. on Computer Vision and Pattern Recognition CVPR 2012.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9144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Y.Zheng, H.Li, D.Doermann, “Text identification in Noisy Document Images Using Markov Random Field”, Proc of 7th ICDAR, 2003, pp.599-603.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9144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K.C.Fan, L.S.Wang and Y.T.Tu, “Classification of machine-printed and handwritten texts using character block layout variance”, Pattern Recognition, 31(9), 1998, pp.1275-1284. 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9144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V.Pal and B.B.Chaudhuri, “Machine-printed and handwritten text lines identification”, Pattern Recognition Letters, 22, 2001, pp.431-441.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9144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U. Marti and H. Bunke, “A full English sentence database for off-line handwriting recognition”. Proc. 5th Int. Conference on Document Analysis and Recognition, ICDAR'99, 1999, pp. 705 – 708.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9144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E.Kavallieratou, N.Fakotakis, and G.Kokkinakis, “Un Off-line Unconstrained Handwritting Recognition System”, International Journal of Document Analysis and Recognition, no 4, 2002, pp. 226-242.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9" name="Google Shape;249;geec16edcd5_1_5"/>
          <p:cNvSpPr txBox="1"/>
          <p:nvPr>
            <p:ph idx="1" type="subTitle"/>
          </p:nvPr>
        </p:nvSpPr>
        <p:spPr>
          <a:xfrm>
            <a:off x="1495650" y="0"/>
            <a:ext cx="3827100" cy="9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b="1" lang="en" sz="3800"/>
              <a:t>References</a:t>
            </a:r>
            <a:endParaRPr b="1" sz="3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eb1e8a6f9_2_63"/>
          <p:cNvSpPr txBox="1"/>
          <p:nvPr>
            <p:ph type="title"/>
          </p:nvPr>
        </p:nvSpPr>
        <p:spPr>
          <a:xfrm>
            <a:off x="2693050" y="2078050"/>
            <a:ext cx="4394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 sz="4600">
                <a:latin typeface="Poppins"/>
                <a:ea typeface="Poppins"/>
                <a:cs typeface="Poppins"/>
                <a:sym typeface="Poppins"/>
              </a:rPr>
              <a:t>THANK YOU</a:t>
            </a:r>
            <a:endParaRPr b="1" sz="46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eb1e8a6f9_2_0"/>
          <p:cNvSpPr txBox="1"/>
          <p:nvPr>
            <p:ph type="ctrTitle"/>
          </p:nvPr>
        </p:nvSpPr>
        <p:spPr>
          <a:xfrm>
            <a:off x="1345800" y="1094175"/>
            <a:ext cx="6452400" cy="33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900"/>
              <a:t>Group Members:</a:t>
            </a:r>
            <a:endParaRPr sz="2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          </a:t>
            </a:r>
            <a:r>
              <a:rPr lang="en" sz="1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b="1" lang="en" sz="1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n" sz="1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Mrityunjay Tiwari          - IIT2019239</a:t>
            </a:r>
            <a:endParaRPr b="1" sz="29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                    Raunak Rathore</a:t>
            </a:r>
            <a:r>
              <a:rPr b="1" lang="en" sz="1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             - IIT2019222</a:t>
            </a:r>
            <a:endParaRPr b="1" sz="18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                    Amanjeet kumar           - IIB2019006</a:t>
            </a:r>
            <a:endParaRPr b="1" sz="18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                    </a:t>
            </a:r>
            <a:r>
              <a:rPr b="1" lang="en" sz="1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Jyoti Verma                       - IIT2019202</a:t>
            </a:r>
            <a:endParaRPr b="1" sz="18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 txBox="1"/>
          <p:nvPr>
            <p:ph type="title"/>
          </p:nvPr>
        </p:nvSpPr>
        <p:spPr>
          <a:xfrm>
            <a:off x="1684275" y="1036950"/>
            <a:ext cx="44301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181" name="Google Shape;181;p5"/>
          <p:cNvSpPr txBox="1"/>
          <p:nvPr>
            <p:ph idx="1" type="subTitle"/>
          </p:nvPr>
        </p:nvSpPr>
        <p:spPr>
          <a:xfrm>
            <a:off x="1664175" y="1566500"/>
            <a:ext cx="4470300" cy="24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 sz="1500">
                <a:solidFill>
                  <a:srgbClr val="000000"/>
                </a:solidFill>
              </a:rPr>
              <a:t>In this Presentation we will discuss about the the Project which we have been working as Semester Mini Project. Here we will cover Introduction , Motivation, </a:t>
            </a:r>
            <a:r>
              <a:rPr lang="en" sz="1500">
                <a:solidFill>
                  <a:srgbClr val="000000"/>
                </a:solidFill>
              </a:rPr>
              <a:t>Workflow</a:t>
            </a:r>
            <a:r>
              <a:rPr lang="en" sz="1500">
                <a:solidFill>
                  <a:srgbClr val="000000"/>
                </a:solidFill>
              </a:rPr>
              <a:t>, </a:t>
            </a:r>
            <a:r>
              <a:rPr lang="en" sz="1500">
                <a:solidFill>
                  <a:srgbClr val="000000"/>
                </a:solidFill>
              </a:rPr>
              <a:t>Benefits, Conclusion with Result &amp; References.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"/>
          <p:cNvSpPr txBox="1"/>
          <p:nvPr>
            <p:ph type="title"/>
          </p:nvPr>
        </p:nvSpPr>
        <p:spPr>
          <a:xfrm>
            <a:off x="2755500" y="54600"/>
            <a:ext cx="3185700" cy="19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5000"/>
              <a:t>Content</a:t>
            </a:r>
            <a:endParaRPr sz="5000"/>
          </a:p>
        </p:txBody>
      </p:sp>
      <p:sp>
        <p:nvSpPr>
          <p:cNvPr id="187" name="Google Shape;187;p2"/>
          <p:cNvSpPr txBox="1"/>
          <p:nvPr>
            <p:ph idx="4294967295" type="body"/>
          </p:nvPr>
        </p:nvSpPr>
        <p:spPr>
          <a:xfrm>
            <a:off x="2755500" y="1193750"/>
            <a:ext cx="3633000" cy="353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b="1" lang="en" sz="1800">
                <a:solidFill>
                  <a:schemeClr val="dk1"/>
                </a:solidFill>
              </a:rPr>
              <a:t>INTRODUCTION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/>
              <a:t>MOTIVATION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/>
              <a:t>WORKFLOW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>
                <a:solidFill>
                  <a:schemeClr val="dk1"/>
                </a:solidFill>
              </a:rPr>
              <a:t>APPLICATIONS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/>
              <a:t>BENEFITS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/>
              <a:t>CONCLUSION 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/>
              <a:t>RESULTS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/>
              <a:t>REFERENCES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eeb1e8a6f9_2_5"/>
          <p:cNvSpPr txBox="1"/>
          <p:nvPr>
            <p:ph idx="5" type="subTitle"/>
          </p:nvPr>
        </p:nvSpPr>
        <p:spPr>
          <a:xfrm>
            <a:off x="1077850" y="1114275"/>
            <a:ext cx="5897700" cy="311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The presence of printed and handwritten text in the same document image gives rise to significant issues since each modality requires different treatment to recognize the corresponding characters.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In this project work we will see a method based on the Bag of Visual Words paradigm is presented for the separation of the machine printed and handwritten text.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geeb1e8a6f9_2_5"/>
          <p:cNvSpPr txBox="1"/>
          <p:nvPr>
            <p:ph idx="6" type="title"/>
          </p:nvPr>
        </p:nvSpPr>
        <p:spPr>
          <a:xfrm>
            <a:off x="690250" y="302425"/>
            <a:ext cx="6343200" cy="7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500"/>
              <a:t>Introduction</a:t>
            </a:r>
            <a:endParaRPr sz="3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eb1e8a6f9_2_58"/>
          <p:cNvSpPr txBox="1"/>
          <p:nvPr>
            <p:ph type="title"/>
          </p:nvPr>
        </p:nvSpPr>
        <p:spPr>
          <a:xfrm>
            <a:off x="2070450" y="99100"/>
            <a:ext cx="6223500" cy="108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200"/>
              <a:t>THE </a:t>
            </a:r>
            <a:r>
              <a:rPr lang="en" sz="3200"/>
              <a:t>PROPOSED</a:t>
            </a:r>
            <a:r>
              <a:rPr lang="en" sz="3200"/>
              <a:t> APPROACH</a:t>
            </a:r>
            <a:endParaRPr sz="3200"/>
          </a:p>
        </p:txBody>
      </p:sp>
      <p:sp>
        <p:nvSpPr>
          <p:cNvPr id="199" name="Google Shape;199;geeb1e8a6f9_2_58"/>
          <p:cNvSpPr txBox="1"/>
          <p:nvPr/>
        </p:nvSpPr>
        <p:spPr>
          <a:xfrm>
            <a:off x="914275" y="1296600"/>
            <a:ext cx="6758100" cy="38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The BoVW model is inspired by the Bag of Words (BoW) model employed in information retrieval in which a document is described by a set of words. Accordingly, the BoVW model for document images comprises a set of  visual words to describe the image content. 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❖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A visual word is expressed by a set of features that correspond to local image information of the image pixels which is identified by the image keypoints.These features are grouped in a number of clusters.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❖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In particular, each local point belongs to a visual word which corresponds to the closest center of the cluster calculated by a distance function such as Euclidean, Manhattan, etc. Finally, the image is represented by a vector which denotes the corresponding descriptor and it reflects the frequency of each visual word that illustrates the BoVW paradigm</a:t>
            </a:r>
            <a:endParaRPr b="1" sz="16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7"/>
          <p:cNvSpPr txBox="1"/>
          <p:nvPr>
            <p:ph idx="4294967295" type="title"/>
          </p:nvPr>
        </p:nvSpPr>
        <p:spPr>
          <a:xfrm>
            <a:off x="2555950" y="361550"/>
            <a:ext cx="4707600" cy="5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IMPLEMENTATION</a:t>
            </a:r>
            <a:endParaRPr sz="5300"/>
          </a:p>
        </p:txBody>
      </p:sp>
      <p:sp>
        <p:nvSpPr>
          <p:cNvPr id="205" name="Google Shape;205;p7"/>
          <p:cNvSpPr txBox="1"/>
          <p:nvPr/>
        </p:nvSpPr>
        <p:spPr>
          <a:xfrm>
            <a:off x="1131900" y="1843325"/>
            <a:ext cx="63324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oppins"/>
                <a:ea typeface="Poppins"/>
                <a:cs typeface="Poppins"/>
                <a:sym typeface="Poppins"/>
              </a:rPr>
              <a:t>In this project, We are using a method based on the Bag of Visual Words for the separation of the machine printed and handwritten text. This is a generic approach which can deal with document images which originate from datasets that are situated into different machine-printed/handwritten separation context.</a:t>
            </a:r>
            <a:endParaRPr sz="17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c31d81678a36d98_23"/>
          <p:cNvSpPr txBox="1"/>
          <p:nvPr/>
        </p:nvSpPr>
        <p:spPr>
          <a:xfrm>
            <a:off x="2519625" y="260650"/>
            <a:ext cx="45528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lang="en" sz="3100">
                <a:latin typeface="Poppins"/>
                <a:ea typeface="Poppins"/>
                <a:cs typeface="Poppins"/>
                <a:sym typeface="Poppins"/>
              </a:rPr>
              <a:t>IMPLEMENTATION</a:t>
            </a:r>
            <a:endParaRPr b="1" i="0" sz="31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1" name="Google Shape;211;g4c31d81678a36d98_23"/>
          <p:cNvSpPr txBox="1"/>
          <p:nvPr/>
        </p:nvSpPr>
        <p:spPr>
          <a:xfrm>
            <a:off x="2154800" y="1201900"/>
            <a:ext cx="507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2" name="Google Shape;212;g4c31d81678a36d98_23"/>
          <p:cNvSpPr txBox="1"/>
          <p:nvPr/>
        </p:nvSpPr>
        <p:spPr>
          <a:xfrm>
            <a:off x="1396550" y="1464075"/>
            <a:ext cx="6217200" cy="15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oppins"/>
                <a:ea typeface="Poppins"/>
                <a:cs typeface="Poppins"/>
                <a:sym typeface="Poppins"/>
              </a:rPr>
              <a:t>The proposed model for the separation of machine printed from handwritten text has three main stages :</a:t>
            </a:r>
            <a:endParaRPr sz="1700">
              <a:latin typeface="Poppins"/>
              <a:ea typeface="Poppins"/>
              <a:cs typeface="Poppins"/>
              <a:sym typeface="Poppins"/>
            </a:endParaRPr>
          </a:p>
          <a:p>
            <a:pPr indent="-33655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700"/>
              <a:buFont typeface="Poppins"/>
              <a:buAutoNum type="arabicPeriod"/>
            </a:pPr>
            <a:r>
              <a:rPr lang="en" sz="1700">
                <a:latin typeface="Poppins"/>
                <a:ea typeface="Poppins"/>
                <a:cs typeface="Poppins"/>
                <a:sym typeface="Poppins"/>
              </a:rPr>
              <a:t>Text Block Segmentation</a:t>
            </a:r>
            <a:endParaRPr sz="1700">
              <a:latin typeface="Poppins"/>
              <a:ea typeface="Poppins"/>
              <a:cs typeface="Poppins"/>
              <a:sym typeface="Poppins"/>
            </a:endParaRPr>
          </a:p>
          <a:p>
            <a:pPr indent="-33655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700"/>
              <a:buFont typeface="Poppins"/>
              <a:buAutoNum type="arabicPeriod"/>
            </a:pPr>
            <a:r>
              <a:rPr lang="en" sz="1700">
                <a:latin typeface="Poppins"/>
                <a:ea typeface="Poppins"/>
                <a:cs typeface="Poppins"/>
                <a:sym typeface="Poppins"/>
              </a:rPr>
              <a:t>Block Descriptor Extraction</a:t>
            </a:r>
            <a:endParaRPr sz="1700">
              <a:latin typeface="Poppins"/>
              <a:ea typeface="Poppins"/>
              <a:cs typeface="Poppins"/>
              <a:sym typeface="Poppins"/>
            </a:endParaRPr>
          </a:p>
          <a:p>
            <a:pPr indent="-33655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700"/>
              <a:buFont typeface="Poppins"/>
              <a:buAutoNum type="arabicPeriod"/>
            </a:pPr>
            <a:r>
              <a:rPr lang="en" sz="1700">
                <a:latin typeface="Poppins"/>
                <a:ea typeface="Poppins"/>
                <a:cs typeface="Poppins"/>
                <a:sym typeface="Poppins"/>
              </a:rPr>
              <a:t>Classification</a:t>
            </a:r>
            <a:endParaRPr sz="17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3" name="Google Shape;213;g4c31d81678a36d98_23"/>
          <p:cNvPicPr preferRelativeResize="0"/>
          <p:nvPr/>
        </p:nvPicPr>
        <p:blipFill rotWithShape="1">
          <a:blip r:embed="rId3">
            <a:alphaModFix/>
          </a:blip>
          <a:srcRect b="14976" l="0" r="0" t="14976"/>
          <a:stretch/>
        </p:blipFill>
        <p:spPr>
          <a:xfrm>
            <a:off x="480538" y="3110200"/>
            <a:ext cx="7664325" cy="13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f2a8d39ce6_2_11"/>
          <p:cNvSpPr txBox="1"/>
          <p:nvPr>
            <p:ph type="title"/>
          </p:nvPr>
        </p:nvSpPr>
        <p:spPr>
          <a:xfrm>
            <a:off x="917950" y="1082025"/>
            <a:ext cx="59916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Text Block Segmentation</a:t>
            </a:r>
            <a:endParaRPr/>
          </a:p>
        </p:txBody>
      </p:sp>
      <p:sp>
        <p:nvSpPr>
          <p:cNvPr id="219" name="Google Shape;219;gf2a8d39ce6_2_11"/>
          <p:cNvSpPr txBox="1"/>
          <p:nvPr>
            <p:ph idx="1" type="subTitle"/>
          </p:nvPr>
        </p:nvSpPr>
        <p:spPr>
          <a:xfrm>
            <a:off x="1531975" y="1591700"/>
            <a:ext cx="4470300" cy="24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>
                <a:solidFill>
                  <a:srgbClr val="000000"/>
                </a:solidFill>
              </a:rPr>
              <a:t>The objective of this stage is to detect blocks of interest in the document image.</a:t>
            </a:r>
            <a:endParaRPr sz="21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fference Between Cryptocurrency and Stocks by Slidesgo">
  <a:themeElements>
    <a:clrScheme name="Simple Light">
      <a:dk1>
        <a:srgbClr val="313131"/>
      </a:dk1>
      <a:lt1>
        <a:srgbClr val="FFFFFF"/>
      </a:lt1>
      <a:dk2>
        <a:srgbClr val="D8867B"/>
      </a:dk2>
      <a:lt2>
        <a:srgbClr val="7DBBBF"/>
      </a:lt2>
      <a:accent1>
        <a:srgbClr val="FFF27B"/>
      </a:accent1>
      <a:accent2>
        <a:srgbClr val="B1CB7C"/>
      </a:accent2>
      <a:accent3>
        <a:srgbClr val="F6F6F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